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5" r:id="rId2"/>
    <p:sldId id="448" r:id="rId3"/>
    <p:sldId id="453" r:id="rId4"/>
    <p:sldId id="270" r:id="rId5"/>
    <p:sldId id="454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0002"/>
    <a:srgbClr val="009FC0"/>
    <a:srgbClr val="4778BB"/>
    <a:srgbClr val="D7D7D7"/>
    <a:srgbClr val="009EC0"/>
    <a:srgbClr val="0867BC"/>
    <a:srgbClr val="07790A"/>
    <a:srgbClr val="01B902"/>
    <a:srgbClr val="58A0FF"/>
    <a:srgbClr val="248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94694"/>
  </p:normalViewPr>
  <p:slideViewPr>
    <p:cSldViewPr>
      <p:cViewPr varScale="1">
        <p:scale>
          <a:sx n="117" d="100"/>
          <a:sy n="117" d="100"/>
        </p:scale>
        <p:origin x="176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6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29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820D759A-4A73-CA49-9A8E-5244F1C73B21}"/>
              </a:ext>
            </a:extLst>
          </p:cNvPr>
          <p:cNvSpPr txBox="1">
            <a:spLocks/>
          </p:cNvSpPr>
          <p:nvPr/>
        </p:nvSpPr>
        <p:spPr>
          <a:xfrm>
            <a:off x="3045372" y="3352800"/>
            <a:ext cx="6096000" cy="48129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37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spc="-150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41745"/>
            <a:ext cx="6096000" cy="866240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750" dirty="0"/>
              <a:t>IN ONE LESSON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5D7117-B840-B442-A27C-D9D71A5CBC8D}"/>
              </a:ext>
            </a:extLst>
          </p:cNvPr>
          <p:cNvGrpSpPr/>
          <p:nvPr/>
        </p:nvGrpSpPr>
        <p:grpSpPr>
          <a:xfrm>
            <a:off x="3214537" y="3877969"/>
            <a:ext cx="1169350" cy="846286"/>
            <a:chOff x="3148191" y="3904594"/>
            <a:chExt cx="1169350" cy="8462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F6CBF57-D364-DF4D-B7B6-A61612247736}"/>
                </a:ext>
              </a:extLst>
            </p:cNvPr>
            <p:cNvSpPr txBox="1"/>
            <p:nvPr/>
          </p:nvSpPr>
          <p:spPr>
            <a:xfrm rot="21401300">
              <a:off x="3148191" y="4227660"/>
              <a:ext cx="11693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almost</a:t>
              </a:r>
              <a:endParaRPr lang="en-US" sz="2400" dirty="0">
                <a:solidFill>
                  <a:schemeClr val="bg1"/>
                </a:solidFill>
                <a:latin typeface="Gabriola" pitchFamily="82" charset="0"/>
                <a:ea typeface="Brush Script MT" panose="03060802040406070304" pitchFamily="66" charset="-122"/>
                <a:cs typeface="Brush Script MT" panose="03060802040406070304" pitchFamily="66" charset="-122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2E20960-BDA9-A249-9AB2-149B272194C4}"/>
                </a:ext>
              </a:extLst>
            </p:cNvPr>
            <p:cNvSpPr/>
            <p:nvPr/>
          </p:nvSpPr>
          <p:spPr>
            <a:xfrm rot="11370456">
              <a:off x="3447206" y="3904594"/>
              <a:ext cx="172295" cy="134007"/>
            </a:xfrm>
            <a:custGeom>
              <a:avLst/>
              <a:gdLst>
                <a:gd name="connsiteX0" fmla="*/ 0 w 283779"/>
                <a:gd name="connsiteY0" fmla="*/ 94593 h 220717"/>
                <a:gd name="connsiteX1" fmla="*/ 73572 w 283779"/>
                <a:gd name="connsiteY1" fmla="*/ 147145 h 220717"/>
                <a:gd name="connsiteX2" fmla="*/ 105103 w 283779"/>
                <a:gd name="connsiteY2" fmla="*/ 157655 h 220717"/>
                <a:gd name="connsiteX3" fmla="*/ 168165 w 283779"/>
                <a:gd name="connsiteY3" fmla="*/ 189186 h 220717"/>
                <a:gd name="connsiteX4" fmla="*/ 199696 w 283779"/>
                <a:gd name="connsiteY4" fmla="*/ 220717 h 220717"/>
                <a:gd name="connsiteX5" fmla="*/ 220717 w 283779"/>
                <a:gd name="connsiteY5" fmla="*/ 189186 h 220717"/>
                <a:gd name="connsiteX6" fmla="*/ 241738 w 283779"/>
                <a:gd name="connsiteY6" fmla="*/ 126124 h 220717"/>
                <a:gd name="connsiteX7" fmla="*/ 252248 w 283779"/>
                <a:gd name="connsiteY7" fmla="*/ 94593 h 220717"/>
                <a:gd name="connsiteX8" fmla="*/ 262759 w 283779"/>
                <a:gd name="connsiteY8" fmla="*/ 63062 h 220717"/>
                <a:gd name="connsiteX9" fmla="*/ 283779 w 283779"/>
                <a:gd name="connsiteY9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779" h="220717">
                  <a:moveTo>
                    <a:pt x="0" y="94593"/>
                  </a:moveTo>
                  <a:cubicBezTo>
                    <a:pt x="24524" y="112110"/>
                    <a:pt x="47729" y="131639"/>
                    <a:pt x="73572" y="147145"/>
                  </a:cubicBezTo>
                  <a:cubicBezTo>
                    <a:pt x="83072" y="152845"/>
                    <a:pt x="95194" y="152700"/>
                    <a:pt x="105103" y="157655"/>
                  </a:cubicBezTo>
                  <a:cubicBezTo>
                    <a:pt x="186601" y="198404"/>
                    <a:pt x="88911" y="162769"/>
                    <a:pt x="168165" y="189186"/>
                  </a:cubicBezTo>
                  <a:cubicBezTo>
                    <a:pt x="178675" y="199696"/>
                    <a:pt x="184832" y="220717"/>
                    <a:pt x="199696" y="220717"/>
                  </a:cubicBezTo>
                  <a:cubicBezTo>
                    <a:pt x="212328" y="220717"/>
                    <a:pt x="215587" y="200729"/>
                    <a:pt x="220717" y="189186"/>
                  </a:cubicBezTo>
                  <a:cubicBezTo>
                    <a:pt x="229716" y="168938"/>
                    <a:pt x="234731" y="147145"/>
                    <a:pt x="241738" y="126124"/>
                  </a:cubicBezTo>
                  <a:lnTo>
                    <a:pt x="252248" y="94593"/>
                  </a:lnTo>
                  <a:cubicBezTo>
                    <a:pt x="255752" y="84083"/>
                    <a:pt x="260072" y="73810"/>
                    <a:pt x="262759" y="63062"/>
                  </a:cubicBezTo>
                  <a:cubicBezTo>
                    <a:pt x="275169" y="13421"/>
                    <a:pt x="266809" y="33941"/>
                    <a:pt x="283779" y="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 6">
            <a:extLst>
              <a:ext uri="{FF2B5EF4-FFF2-40B4-BE49-F238E27FC236}">
                <a16:creationId xmlns:a16="http://schemas.microsoft.com/office/drawing/2014/main" id="{E2B5014E-4D9B-334F-932F-3857C3E1855A}"/>
              </a:ext>
            </a:extLst>
          </p:cNvPr>
          <p:cNvSpPr/>
          <p:nvPr/>
        </p:nvSpPr>
        <p:spPr>
          <a:xfrm>
            <a:off x="3599699" y="4007070"/>
            <a:ext cx="31917" cy="325820"/>
          </a:xfrm>
          <a:custGeom>
            <a:avLst/>
            <a:gdLst>
              <a:gd name="connsiteX0" fmla="*/ 0 w 31917"/>
              <a:gd name="connsiteY0" fmla="*/ 0 h 325820"/>
              <a:gd name="connsiteX1" fmla="*/ 21021 w 31917"/>
              <a:gd name="connsiteY1" fmla="*/ 73572 h 325820"/>
              <a:gd name="connsiteX2" fmla="*/ 31531 w 31917"/>
              <a:gd name="connsiteY2" fmla="*/ 325820 h 32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917" h="325820">
                <a:moveTo>
                  <a:pt x="0" y="0"/>
                </a:moveTo>
                <a:cubicBezTo>
                  <a:pt x="7007" y="24524"/>
                  <a:pt x="17043" y="48379"/>
                  <a:pt x="21021" y="73572"/>
                </a:cubicBezTo>
                <a:cubicBezTo>
                  <a:pt x="35022" y="162246"/>
                  <a:pt x="31531" y="236581"/>
                  <a:pt x="31531" y="32582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F728129-6A95-C246-874F-D42C043748BA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6B5FA-083A-E44E-BD8D-937E851FFA63}"/>
              </a:ext>
            </a:extLst>
          </p:cNvPr>
          <p:cNvSpPr txBox="1"/>
          <p:nvPr/>
        </p:nvSpPr>
        <p:spPr>
          <a:xfrm>
            <a:off x="10447283" y="43302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BE5C8DD-C88A-B048-9AF6-716D7B3D1B2F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The Art of Asking Questions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Why questions?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Get you intel</a:t>
              </a:r>
              <a:b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(Colossians 4:6b: “that you may answer each person”)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Get you going</a:t>
              </a:r>
              <a:b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</a:br>
              <a:r>
                <a:rPr lang="en-US" sz="2400" dirty="0">
                  <a:solidFill>
                    <a:schemeClr val="tx1"/>
                  </a:solidFill>
                </a:rPr>
                <a:t>(easy on you, easy on them)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Protect you from having to defend your own view (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changes the burden of proof</a:t>
              </a:r>
              <a:r>
                <a:rPr lang="en-US" sz="2400" dirty="0">
                  <a:solidFill>
                    <a:schemeClr val="tx1"/>
                  </a:solidFill>
                </a:rPr>
                <a:t>)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B70002"/>
                  </a:highlight>
                </a:rPr>
                <a:t>Makes exiting easier </a:t>
              </a:r>
            </a:p>
            <a:p>
              <a:r>
                <a:rPr lang="en-US" sz="2400" dirty="0">
                  <a:solidFill>
                    <a:schemeClr val="tx1"/>
                  </a:solidFill>
                </a:rPr>
                <a:t>(this makes starting easier too)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3733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9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717616" y="10"/>
            <a:ext cx="5426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57000">
                <a:srgbClr val="000000"/>
              </a:gs>
              <a:gs pos="65000">
                <a:srgbClr val="000000"/>
              </a:gs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“</a:t>
            </a:r>
            <a:r>
              <a:rPr lang="en-US" sz="2200" b="1" dirty="0">
                <a:highlight>
                  <a:srgbClr val="B70002"/>
                </a:highlight>
              </a:rPr>
              <a:t>Can it be that questioning is a kind of teaching</a:t>
            </a:r>
            <a:r>
              <a:rPr lang="en-US" sz="2200" dirty="0"/>
              <a:t>, </a:t>
            </a:r>
            <a:r>
              <a:rPr lang="en-US" sz="2200" dirty="0" err="1"/>
              <a:t>Ischomachus</a:t>
            </a:r>
            <a:r>
              <a:rPr lang="en-US" sz="2200" dirty="0"/>
              <a:t>? … You lead me by paths of knowledge familiar to me, point out things like what I know, and </a:t>
            </a:r>
            <a:r>
              <a:rPr lang="en-US" sz="2200" b="1" dirty="0">
                <a:highlight>
                  <a:srgbClr val="B70002"/>
                </a:highlight>
              </a:rPr>
              <a:t>bring me to think that I really know things that I thought I had no knowledge of</a:t>
            </a:r>
            <a:r>
              <a:rPr lang="en-US" sz="2200" dirty="0"/>
              <a:t>.”</a:t>
            </a:r>
            <a:endParaRPr lang="en-US" sz="2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SOCRATES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Economics, 19.15</a:t>
            </a:r>
          </a:p>
        </p:txBody>
      </p:sp>
    </p:spTree>
    <p:extLst>
      <p:ext uri="{BB962C8B-B14F-4D97-AF65-F5344CB8AC3E}">
        <p14:creationId xmlns:p14="http://schemas.microsoft.com/office/powerpoint/2010/main" val="52580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7AF5ABA-2AE5-5144-AB71-9ACAFD1BF647}"/>
              </a:ext>
            </a:extLst>
          </p:cNvPr>
          <p:cNvGrpSpPr/>
          <p:nvPr/>
        </p:nvGrpSpPr>
        <p:grpSpPr>
          <a:xfrm>
            <a:off x="147145" y="1905000"/>
            <a:ext cx="2748455" cy="2841251"/>
            <a:chOff x="147145" y="1905000"/>
            <a:chExt cx="2748455" cy="2841251"/>
          </a:xfrm>
        </p:grpSpPr>
        <p:sp>
          <p:nvSpPr>
            <p:cNvPr id="34" name="Rectangle 33"/>
            <p:cNvSpPr/>
            <p:nvPr/>
          </p:nvSpPr>
          <p:spPr>
            <a:xfrm>
              <a:off x="152400" y="2030860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152400" y="1905000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52400" y="4746251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147145" y="2790909"/>
              <a:ext cx="27432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/>
                <a:t>What do you mean by that?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2EF2C52-027A-EC4E-8FC2-07B1C65096A9}"/>
              </a:ext>
            </a:extLst>
          </p:cNvPr>
          <p:cNvGrpSpPr/>
          <p:nvPr/>
        </p:nvGrpSpPr>
        <p:grpSpPr>
          <a:xfrm>
            <a:off x="3203027" y="1905000"/>
            <a:ext cx="2743200" cy="2841251"/>
            <a:chOff x="3203027" y="1905000"/>
            <a:chExt cx="2743200" cy="284125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AA755E6-A40D-AF43-BEB3-D8BE6164B63E}"/>
                </a:ext>
              </a:extLst>
            </p:cNvPr>
            <p:cNvSpPr/>
            <p:nvPr/>
          </p:nvSpPr>
          <p:spPr>
            <a:xfrm>
              <a:off x="3203027" y="2030860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157ADFF-6796-9A49-9555-8AA508097DAA}"/>
                </a:ext>
              </a:extLst>
            </p:cNvPr>
            <p:cNvCxnSpPr/>
            <p:nvPr/>
          </p:nvCxnSpPr>
          <p:spPr>
            <a:xfrm>
              <a:off x="3203027" y="1905000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4E48E9A-17A9-8F4E-8BF2-E90694F092F2}"/>
                </a:ext>
              </a:extLst>
            </p:cNvPr>
            <p:cNvCxnSpPr/>
            <p:nvPr/>
          </p:nvCxnSpPr>
          <p:spPr>
            <a:xfrm>
              <a:off x="3203027" y="4746251"/>
              <a:ext cx="2743200" cy="0"/>
            </a:xfrm>
            <a:prstGeom prst="line">
              <a:avLst/>
            </a:prstGeom>
            <a:ln w="53975">
              <a:solidFill>
                <a:srgbClr val="009FC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5DE7FB0-F1BE-ED47-961F-AA10F737AAE5}"/>
                </a:ext>
              </a:extLst>
            </p:cNvPr>
            <p:cNvSpPr txBox="1"/>
            <p:nvPr/>
          </p:nvSpPr>
          <p:spPr>
            <a:xfrm>
              <a:off x="3203027" y="2544688"/>
              <a:ext cx="2743200" cy="156966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dirty="0"/>
                <a:t>How did you come to that conclusion?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B38FC0B-621B-AC45-AF05-19D9BE8402EB}"/>
              </a:ext>
            </a:extLst>
          </p:cNvPr>
          <p:cNvGrpSpPr/>
          <p:nvPr/>
        </p:nvGrpSpPr>
        <p:grpSpPr>
          <a:xfrm>
            <a:off x="6248400" y="1908892"/>
            <a:ext cx="2743200" cy="2841251"/>
            <a:chOff x="3733800" y="5142004"/>
            <a:chExt cx="2743200" cy="2841251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7F8E2E4-6FB7-CC4E-8842-900F0A6B79FB}"/>
                </a:ext>
              </a:extLst>
            </p:cNvPr>
            <p:cNvSpPr/>
            <p:nvPr/>
          </p:nvSpPr>
          <p:spPr>
            <a:xfrm>
              <a:off x="3733800" y="5267864"/>
              <a:ext cx="2743200" cy="2597316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9E6AF10-B316-ED47-A15B-E79876722CFC}"/>
                </a:ext>
              </a:extLst>
            </p:cNvPr>
            <p:cNvCxnSpPr/>
            <p:nvPr/>
          </p:nvCxnSpPr>
          <p:spPr>
            <a:xfrm>
              <a:off x="3733800" y="5142004"/>
              <a:ext cx="2743200" cy="0"/>
            </a:xfrm>
            <a:prstGeom prst="line">
              <a:avLst/>
            </a:prstGeom>
            <a:ln w="53975">
              <a:solidFill>
                <a:srgbClr val="CA5C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ADF6DE5-D743-DA4C-9051-CE567E2862E7}"/>
                </a:ext>
              </a:extLst>
            </p:cNvPr>
            <p:cNvCxnSpPr/>
            <p:nvPr/>
          </p:nvCxnSpPr>
          <p:spPr>
            <a:xfrm>
              <a:off x="3733800" y="7983255"/>
              <a:ext cx="2743200" cy="0"/>
            </a:xfrm>
            <a:prstGeom prst="line">
              <a:avLst/>
            </a:prstGeom>
            <a:ln w="53975">
              <a:solidFill>
                <a:srgbClr val="CA5C0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66D1354-51B1-DE49-B500-F3344B0F70FB}"/>
                </a:ext>
              </a:extLst>
            </p:cNvPr>
            <p:cNvSpPr txBox="1"/>
            <p:nvPr/>
          </p:nvSpPr>
          <p:spPr>
            <a:xfrm>
              <a:off x="3733800" y="5446804"/>
              <a:ext cx="2743200" cy="20621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3200" dirty="0"/>
                <a:t>Could you help me to understand something?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207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962400" y="-1"/>
            <a:ext cx="5181600" cy="707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57000">
                <a:srgbClr val="000000"/>
              </a:gs>
              <a:gs pos="65000">
                <a:srgbClr val="000000"/>
              </a:gs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</a:t>
            </a:r>
            <a:r>
              <a:rPr lang="en-US" sz="2800" dirty="0"/>
              <a:t>The person who says he knows what he thinks but cannot express it usually </a:t>
            </a:r>
            <a:r>
              <a:rPr lang="en-US" sz="2800" b="1" dirty="0">
                <a:highlight>
                  <a:srgbClr val="B70002"/>
                </a:highlight>
              </a:rPr>
              <a:t>does not know what he thinks</a:t>
            </a:r>
            <a:r>
              <a:rPr lang="en-US" sz="2800" dirty="0"/>
              <a:t>.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MORTIMER ADLER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How to Read a Book</a:t>
            </a:r>
          </a:p>
        </p:txBody>
      </p:sp>
    </p:spTree>
    <p:extLst>
      <p:ext uri="{BB962C8B-B14F-4D97-AF65-F5344CB8AC3E}">
        <p14:creationId xmlns:p14="http://schemas.microsoft.com/office/powerpoint/2010/main" val="259052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191</Words>
  <Application>Microsoft Macintosh PowerPoint</Application>
  <PresentationFormat>On-screen Show (4:3)</PresentationFormat>
  <Paragraphs>25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APOLOGETICS</dc:title>
  <dc:creator>Luke Murphey</dc:creator>
  <cp:lastModifiedBy>Luke Murphey</cp:lastModifiedBy>
  <cp:revision>20</cp:revision>
  <dcterms:created xsi:type="dcterms:W3CDTF">2020-02-15T06:26:49Z</dcterms:created>
  <dcterms:modified xsi:type="dcterms:W3CDTF">2020-09-11T01:31:37Z</dcterms:modified>
</cp:coreProperties>
</file>